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9" r:id="rId5"/>
    <p:sldId id="274" r:id="rId6"/>
    <p:sldId id="275" r:id="rId7"/>
    <p:sldId id="261" r:id="rId8"/>
    <p:sldId id="262" r:id="rId9"/>
    <p:sldId id="263" r:id="rId10"/>
    <p:sldId id="264" r:id="rId11"/>
    <p:sldId id="277" r:id="rId12"/>
    <p:sldId id="265" r:id="rId13"/>
    <p:sldId id="279" r:id="rId14"/>
    <p:sldId id="266" r:id="rId15"/>
    <p:sldId id="267" r:id="rId16"/>
    <p:sldId id="278" r:id="rId17"/>
    <p:sldId id="269" r:id="rId18"/>
    <p:sldId id="280" r:id="rId19"/>
    <p:sldId id="271" r:id="rId20"/>
    <p:sldId id="281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80" autoAdjust="0"/>
  </p:normalViewPr>
  <p:slideViewPr>
    <p:cSldViewPr>
      <p:cViewPr>
        <p:scale>
          <a:sx n="70" d="100"/>
          <a:sy n="70" d="100"/>
        </p:scale>
        <p:origin x="-114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664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D4AE-4740-4BF3-9D87-D12E153A76C7}" type="datetimeFigureOut">
              <a:rPr lang="it-IT" smtClean="0"/>
              <a:pPr/>
              <a:t>08/02/2016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BF94-E18F-4E5C-845C-45212B684A8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ubilaeummisericordiae.va/content/gdm/it/giubileo/log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3600450"/>
          </a:xfrm>
        </p:spPr>
        <p:txBody>
          <a:bodyPr>
            <a:normAutofit/>
          </a:bodyPr>
          <a:lstStyle/>
          <a:p>
            <a:pPr algn="l"/>
            <a:r>
              <a:rPr lang="it-IT" sz="3200" dirty="0" smtClean="0"/>
              <a:t>Psicologia della Misericordia   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Arcidiocesi di Monreale</a:t>
            </a:r>
          </a:p>
          <a:p>
            <a:r>
              <a:rPr lang="it-IT" sz="1800" dirty="0" smtClean="0"/>
              <a:t>13 febbraio 2016</a:t>
            </a:r>
          </a:p>
          <a:p>
            <a:endParaRPr lang="it-IT" sz="2400" dirty="0"/>
          </a:p>
          <a:p>
            <a:pPr algn="r"/>
            <a:r>
              <a:rPr lang="it-IT" sz="2000" i="1" dirty="0" smtClean="0"/>
              <a:t>Rossana </a:t>
            </a:r>
            <a:r>
              <a:rPr lang="it-IT" sz="2000" i="1" dirty="0" err="1" smtClean="0"/>
              <a:t>Carmagnani</a:t>
            </a:r>
            <a:endParaRPr lang="it-IT" sz="2000" i="1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85728"/>
            <a:ext cx="2305685" cy="386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È </a:t>
            </a:r>
            <a:r>
              <a:rPr lang="it-IT" sz="2400" dirty="0"/>
              <a:t>l’amore che vede provenire </a:t>
            </a:r>
            <a:r>
              <a:rPr lang="it-IT" sz="2400" dirty="0" smtClean="0"/>
              <a:t>tutto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questo da territori lontani di dolore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di abbandono, di solitudine, di incuria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di ignoranza, di mancanza di opportunità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di assenza di </a:t>
            </a:r>
            <a:r>
              <a:rPr lang="it-IT" sz="2400" dirty="0" smtClean="0"/>
              <a:t>luci,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che illuminassero nell’animo del viandante una direzione alternativa. </a:t>
            </a:r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28604"/>
            <a:ext cx="2305685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097599"/>
          </a:xfrm>
        </p:spPr>
        <p:txBody>
          <a:bodyPr/>
          <a:lstStyle/>
          <a:p>
            <a:pPr algn="r">
              <a:buNone/>
            </a:pPr>
            <a:endParaRPr lang="it-IT" sz="2400" dirty="0" smtClean="0"/>
          </a:p>
          <a:p>
            <a:pPr algn="r">
              <a:buNone/>
            </a:pPr>
            <a:endParaRPr lang="it-IT" sz="2400" dirty="0" smtClean="0"/>
          </a:p>
          <a:p>
            <a:pPr algn="r">
              <a:buNone/>
            </a:pPr>
            <a:endParaRPr lang="it-IT" sz="2400" dirty="0" smtClean="0"/>
          </a:p>
          <a:p>
            <a:pPr algn="r">
              <a:buNone/>
            </a:pP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La </a:t>
            </a:r>
            <a:r>
              <a:rPr lang="it-IT" sz="2400" i="1" dirty="0" smtClean="0"/>
              <a:t>misericordia </a:t>
            </a:r>
            <a:r>
              <a:rPr lang="it-IT" sz="2400" dirty="0" smtClean="0"/>
              <a:t>è l’amore </a:t>
            </a:r>
          </a:p>
          <a:p>
            <a:pPr algn="r">
              <a:buNone/>
            </a:pPr>
            <a:r>
              <a:rPr lang="it-IT" sz="2400" dirty="0" smtClean="0"/>
              <a:t>					che rende l’uomo compagno dell’uomo,</a:t>
            </a:r>
          </a:p>
          <a:p>
            <a:pPr algn="r">
              <a:buNone/>
            </a:pPr>
            <a:r>
              <a:rPr lang="it-IT" sz="2400" dirty="0" smtClean="0"/>
              <a:t>						che riconosce nel limite dell’altro il proprio limite</a:t>
            </a:r>
          </a:p>
          <a:p>
            <a:pPr algn="r">
              <a:buNone/>
            </a:pPr>
            <a:r>
              <a:rPr lang="it-IT" sz="2400" dirty="0" smtClean="0"/>
              <a:t>e lo ama come parte di sé e lo cura, </a:t>
            </a:r>
          </a:p>
          <a:p>
            <a:pPr algn="r">
              <a:buNone/>
            </a:pPr>
            <a:r>
              <a:rPr lang="it-IT" sz="2400" dirty="0" smtClean="0"/>
              <a:t>Finché giunga a</a:t>
            </a:r>
          </a:p>
          <a:p>
            <a:pPr algn="r">
              <a:buNone/>
            </a:pPr>
            <a:r>
              <a:rPr lang="it-IT" sz="2400" dirty="0" smtClean="0"/>
              <a:t>generarsi la sua parte di bene e di bellezza. 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14546" y="28572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 smtClean="0"/>
              <a:t>. </a:t>
            </a:r>
            <a:endParaRPr lang="it-IT" sz="2400" dirty="0"/>
          </a:p>
        </p:txBody>
      </p:sp>
      <p:pic>
        <p:nvPicPr>
          <p:cNvPr id="5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928802"/>
            <a:ext cx="2305685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È </a:t>
            </a:r>
            <a:r>
              <a:rPr lang="it-IT" sz="2400" dirty="0"/>
              <a:t>l’amore che non pretende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una </a:t>
            </a:r>
            <a:r>
              <a:rPr lang="it-IT" sz="2400" dirty="0"/>
              <a:t>perfezione inesistente, ma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promuove </a:t>
            </a:r>
            <a:r>
              <a:rPr lang="it-IT" sz="2400" dirty="0"/>
              <a:t>cammini di consapevolezza, di scoperta delle proprie risorse positive, di gioia per gli ostacoli superati</a:t>
            </a:r>
            <a:r>
              <a:rPr lang="it-IT" sz="2400" dirty="0" smtClean="0"/>
              <a:t>.</a:t>
            </a:r>
          </a:p>
          <a:p>
            <a:pPr>
              <a:buNone/>
            </a:pPr>
            <a:r>
              <a:rPr lang="it-IT" sz="2400" dirty="0" smtClean="0"/>
              <a:t>La misericordia dà sempre un’altra possibilità a se stessi e all’altro, non conosce il dito puntato, la vergogna, il disprezzo.  </a:t>
            </a:r>
            <a:endParaRPr lang="it-IT" sz="2400" dirty="0"/>
          </a:p>
          <a:p>
            <a:endParaRPr lang="it-IT" sz="2400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9754" y="0"/>
            <a:ext cx="2314246" cy="387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Non permette che ci si nasconda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nella </a:t>
            </a:r>
            <a:r>
              <a:rPr lang="it-IT" sz="2400" dirty="0" smtClean="0"/>
              <a:t>bugia e </a:t>
            </a:r>
            <a:r>
              <a:rPr lang="it-IT" sz="2400" dirty="0" smtClean="0"/>
              <a:t>nell’isolamento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per timore del giudizio altrui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non permette che si giudichi, perché estromettendo l’altro si estromette se stessi.</a:t>
            </a:r>
          </a:p>
          <a:p>
            <a:endParaRPr lang="it-IT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0"/>
            <a:ext cx="2314246" cy="387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Psicologia della Misericordia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/>
              <a:t>La misericordia non è cecità o permissività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ma è chiaroveggenza e preveggenza. </a:t>
            </a:r>
            <a:endParaRPr lang="it-IT" sz="2400" dirty="0" smtClean="0"/>
          </a:p>
          <a:p>
            <a:pPr>
              <a:buNone/>
            </a:pPr>
            <a:r>
              <a:rPr lang="it-IT" sz="2400" i="1" dirty="0" smtClean="0"/>
              <a:t>Vede </a:t>
            </a:r>
            <a:r>
              <a:rPr lang="it-IT" sz="2400" i="1" dirty="0"/>
              <a:t>con chiarezza</a:t>
            </a:r>
            <a:r>
              <a:rPr lang="it-IT" sz="2400" dirty="0"/>
              <a:t> tutto ciò che la persona è in grado di fare e di non fare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aiuta a rischiare puntando su obiettivi alti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della </a:t>
            </a:r>
            <a:r>
              <a:rPr lang="it-IT" sz="2400" dirty="0"/>
              <a:t>propria umanità, mettendo in gioco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tutte </a:t>
            </a:r>
            <a:r>
              <a:rPr lang="it-IT" sz="2400" dirty="0"/>
              <a:t>le proprie capacità e vincendo i limiti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senza paura della fatica e dell’insuccesso.</a:t>
            </a:r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315" y="2857496"/>
            <a:ext cx="2305685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315" y="2857496"/>
            <a:ext cx="2305685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400" dirty="0" smtClean="0"/>
              <a:t>al </a:t>
            </a:r>
            <a:r>
              <a:rPr lang="it-IT" sz="2400" dirty="0"/>
              <a:t>tempo stesso la mette in guardia dalla temerarietà, dall’illusione di potere tutto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e </a:t>
            </a:r>
            <a:r>
              <a:rPr lang="it-IT" sz="2400" dirty="0"/>
              <a:t>subito al di là delle risorse reali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e </a:t>
            </a:r>
            <a:r>
              <a:rPr lang="it-IT" sz="2400" dirty="0"/>
              <a:t>dell’inconsapevolezza del </a:t>
            </a:r>
            <a:r>
              <a:rPr lang="it-IT" sz="2400" dirty="0" smtClean="0"/>
              <a:t>limite. </a:t>
            </a:r>
          </a:p>
          <a:p>
            <a:endParaRPr lang="it-IT" sz="2800" dirty="0" smtClean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500306"/>
            <a:ext cx="2314246" cy="387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Psicologia della Misericordia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i="1" dirty="0" smtClean="0"/>
              <a:t>Vede </a:t>
            </a:r>
            <a:r>
              <a:rPr lang="it-IT" sz="2400" i="1" dirty="0" smtClean="0"/>
              <a:t>in anticipo</a:t>
            </a:r>
            <a:r>
              <a:rPr lang="it-IT" sz="2400" dirty="0" smtClean="0"/>
              <a:t> i traguardi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che </a:t>
            </a:r>
            <a:r>
              <a:rPr lang="it-IT" sz="2400" dirty="0" smtClean="0"/>
              <a:t>la persona è in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di </a:t>
            </a:r>
            <a:r>
              <a:rPr lang="it-IT" sz="2400" dirty="0" smtClean="0"/>
              <a:t>raggiungere, se non viene respinta,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rifiutata</a:t>
            </a:r>
            <a:r>
              <a:rPr lang="it-IT" sz="2400" dirty="0" smtClean="0"/>
              <a:t>, lasciata sola,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ma </a:t>
            </a:r>
            <a:r>
              <a:rPr lang="it-IT" sz="2400" dirty="0" smtClean="0"/>
              <a:t>aiutata a capire se stessa,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a </a:t>
            </a:r>
            <a:r>
              <a:rPr lang="it-IT" sz="2400" dirty="0" smtClean="0"/>
              <a:t>sviluppare la fiducia,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a </a:t>
            </a:r>
            <a:r>
              <a:rPr lang="it-IT" sz="2400" dirty="0" smtClean="0"/>
              <a:t>non avere paura di essere giudicata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e </a:t>
            </a:r>
            <a:r>
              <a:rPr lang="it-IT" sz="2400" dirty="0" smtClean="0"/>
              <a:t>non amata. 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857364"/>
            <a:ext cx="2314246" cy="387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La </a:t>
            </a:r>
            <a:r>
              <a:rPr lang="it-IT" sz="2400" dirty="0" smtClean="0"/>
              <a:t>misericordia sa ben vedere il male</a:t>
            </a:r>
            <a:r>
              <a:rPr lang="it-IT" sz="2400" dirty="0" smtClean="0"/>
              <a:t>,            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ma scommette e si impegna per bene. </a:t>
            </a:r>
          </a:p>
          <a:p>
            <a:pPr>
              <a:buNone/>
            </a:pPr>
            <a:r>
              <a:rPr lang="it-IT" sz="2400" dirty="0" smtClean="0"/>
              <a:t>Non coltiva i miti illusori e </a:t>
            </a:r>
            <a:r>
              <a:rPr lang="it-IT" sz="2400" dirty="0" smtClean="0"/>
              <a:t>ingannevoli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di un </a:t>
            </a:r>
            <a:r>
              <a:rPr lang="it-IT" sz="2400" i="1" dirty="0" smtClean="0"/>
              <a:t>mondo di perfetti,</a:t>
            </a:r>
            <a:r>
              <a:rPr lang="it-IT" sz="2400" dirty="0" smtClean="0"/>
              <a:t>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che </a:t>
            </a:r>
            <a:r>
              <a:rPr lang="it-IT" sz="2400" dirty="0" smtClean="0"/>
              <a:t>in tempi diversi della storia hanno sempre </a:t>
            </a:r>
            <a:r>
              <a:rPr lang="it-IT" sz="2400" dirty="0" smtClean="0"/>
              <a:t>generato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leggi implacabili, rigorismi giustizieri,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fondamentalismi </a:t>
            </a:r>
            <a:r>
              <a:rPr lang="it-IT" sz="2400" dirty="0" smtClean="0"/>
              <a:t>imprigionanti, tribunali senza appello. </a:t>
            </a:r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2987" y="0"/>
            <a:ext cx="2291013" cy="389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400" dirty="0" smtClean="0"/>
              <a:t>come dice il salmista, fa sì che interno a lei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nascano </a:t>
            </a:r>
            <a:r>
              <a:rPr lang="it-IT" sz="2400" dirty="0" smtClean="0"/>
              <a:t>canti di liberazione</a:t>
            </a:r>
            <a:r>
              <a:rPr lang="it-IT" sz="2400" dirty="0" smtClean="0"/>
              <a:t>,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di coscienze risvegliate, di cammini di crescita,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di </a:t>
            </a:r>
            <a:r>
              <a:rPr lang="it-IT" sz="2400" dirty="0" smtClean="0"/>
              <a:t>alleanze per il bene reciproco</a:t>
            </a:r>
            <a:r>
              <a:rPr lang="it-IT" sz="2400" dirty="0" smtClean="0"/>
              <a:t>.                     </a:t>
            </a:r>
            <a:endParaRPr lang="it-IT" sz="2400" dirty="0" smtClean="0"/>
          </a:p>
          <a:p>
            <a:endParaRPr lang="it-IT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071678"/>
            <a:ext cx="2291013" cy="389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La misericordia </a:t>
            </a:r>
            <a:r>
              <a:rPr lang="it-IT" sz="2400" dirty="0"/>
              <a:t>cura, guarisce, rigenera</a:t>
            </a:r>
            <a:r>
              <a:rPr lang="it-IT" sz="2400" dirty="0" smtClean="0"/>
              <a:t>.      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È un’energia dell’essere che consente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alla </a:t>
            </a:r>
            <a:r>
              <a:rPr lang="it-IT" sz="2400" dirty="0"/>
              <a:t>persona di essere tempo stesso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medico </a:t>
            </a:r>
            <a:r>
              <a:rPr lang="it-IT" sz="2400" dirty="0"/>
              <a:t>e paziente di se stessa.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La </a:t>
            </a:r>
            <a:r>
              <a:rPr lang="it-IT" sz="2400" dirty="0"/>
              <a:t>rende capace di produrre diagnosi,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di </a:t>
            </a:r>
            <a:r>
              <a:rPr lang="it-IT" sz="2400" dirty="0"/>
              <a:t>assegnare terapie appropriate,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di </a:t>
            </a:r>
            <a:r>
              <a:rPr lang="it-IT" sz="2400" dirty="0"/>
              <a:t>indicare tempi di risanamento. </a:t>
            </a:r>
            <a:endParaRPr lang="it-IT" sz="2400" dirty="0" smtClean="0"/>
          </a:p>
          <a:p>
            <a:pPr algn="ctr">
              <a:buNone/>
            </a:pPr>
            <a:endParaRPr lang="it-IT" sz="2400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643050"/>
            <a:ext cx="2291013" cy="389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 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C’è un anfratto dell’animo umano,</a:t>
            </a:r>
          </a:p>
          <a:p>
            <a:pPr>
              <a:buNone/>
            </a:pPr>
            <a:r>
              <a:rPr lang="it-IT" sz="2400" dirty="0" smtClean="0"/>
              <a:t> nel quale si dibattono in modo più o meno</a:t>
            </a:r>
          </a:p>
          <a:p>
            <a:pPr>
              <a:buNone/>
            </a:pPr>
            <a:r>
              <a:rPr lang="it-IT" sz="2400" dirty="0" smtClean="0"/>
              <a:t>appariscente e più o meno consapevole </a:t>
            </a:r>
          </a:p>
          <a:p>
            <a:pPr>
              <a:buNone/>
            </a:pPr>
            <a:r>
              <a:rPr lang="it-IT" sz="2400" dirty="0" smtClean="0"/>
              <a:t>l’ansia di perfezione e i sensi di colpa,</a:t>
            </a:r>
          </a:p>
          <a:p>
            <a:pPr>
              <a:buNone/>
            </a:pPr>
            <a:r>
              <a:rPr lang="it-IT" sz="2400" dirty="0" smtClean="0"/>
              <a:t> l’invidiosa ammirazione e i giudizi implacabili.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È la manifestazione della difficoltà dolorosa che la persona vive ad accettare il contrasto tra la sua capacità di bene e le sue debolezze.</a:t>
            </a:r>
            <a:endParaRPr lang="it-IT" sz="2400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315" y="0"/>
            <a:ext cx="2305685" cy="386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400" dirty="0" smtClean="0"/>
              <a:t>Non conosce la fretta, custodisce il valore del tempo,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non </a:t>
            </a:r>
            <a:r>
              <a:rPr lang="it-IT" sz="2400" dirty="0" smtClean="0"/>
              <a:t>accelera e non prolunga,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sa </a:t>
            </a:r>
            <a:r>
              <a:rPr lang="it-IT" sz="2400" dirty="0" smtClean="0"/>
              <a:t>cogliere il momento opportuno </a:t>
            </a:r>
            <a:r>
              <a:rPr lang="it-IT" sz="2400" dirty="0" smtClean="0"/>
              <a:t>   </a:t>
            </a:r>
          </a:p>
          <a:p>
            <a:pPr>
              <a:buNone/>
            </a:pPr>
            <a:r>
              <a:rPr lang="it-IT" sz="2400" dirty="0" smtClean="0"/>
              <a:t>e </a:t>
            </a:r>
            <a:r>
              <a:rPr lang="it-IT" sz="2400" dirty="0" smtClean="0"/>
              <a:t>consente di donare all’altro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ciò </a:t>
            </a:r>
            <a:r>
              <a:rPr lang="it-IT" sz="2400" dirty="0" smtClean="0"/>
              <a:t>che si è scoperto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e </a:t>
            </a:r>
            <a:r>
              <a:rPr lang="it-IT" sz="2400" dirty="0" smtClean="0"/>
              <a:t>compiuto in se stessi.</a:t>
            </a:r>
          </a:p>
          <a:p>
            <a:endParaRPr lang="it-IT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285992"/>
            <a:ext cx="2291013" cy="389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È </a:t>
            </a:r>
            <a:r>
              <a:rPr lang="it-IT" sz="2400" dirty="0"/>
              <a:t>la ribellione sorda contro </a:t>
            </a:r>
            <a:r>
              <a:rPr lang="it-IT" sz="2400" dirty="0" smtClean="0"/>
              <a:t>l’impossibilità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/>
              <a:t>di essere ed apparire sempre </a:t>
            </a:r>
            <a:r>
              <a:rPr lang="it-IT" sz="2400" dirty="0" smtClean="0"/>
              <a:t>inattaccabili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/>
              <a:t>e </a:t>
            </a:r>
            <a:r>
              <a:rPr lang="it-IT" sz="2400" smtClean="0"/>
              <a:t>contro il </a:t>
            </a:r>
            <a:r>
              <a:rPr lang="it-IT" sz="2400" dirty="0"/>
              <a:t>cadere ripetutamente in parole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e </a:t>
            </a:r>
            <a:r>
              <a:rPr lang="it-IT" sz="2400" dirty="0"/>
              <a:t>comportamenti miserandi</a:t>
            </a:r>
            <a:r>
              <a:rPr lang="it-IT" sz="2400" dirty="0" smtClean="0"/>
              <a:t>.</a:t>
            </a:r>
          </a:p>
          <a:p>
            <a:endParaRPr lang="it-IT" dirty="0" smtClean="0"/>
          </a:p>
          <a:p>
            <a:pPr algn="r"/>
            <a:endParaRPr lang="it-IT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315" y="0"/>
            <a:ext cx="2305685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it-IT" sz="2000" dirty="0" smtClean="0"/>
          </a:p>
          <a:p>
            <a:pPr algn="r">
              <a:buNone/>
            </a:pPr>
            <a:r>
              <a:rPr lang="it-IT" sz="2000" dirty="0" smtClean="0"/>
              <a:t>Accade </a:t>
            </a:r>
            <a:r>
              <a:rPr lang="it-IT" sz="2000" dirty="0"/>
              <a:t>così che l’uomo oscilli tra ammirazione ed invidia </a:t>
            </a:r>
            <a:r>
              <a:rPr lang="it-IT" sz="2000" dirty="0" smtClean="0"/>
              <a:t>nei confronti </a:t>
            </a:r>
            <a:r>
              <a:rPr lang="it-IT" sz="2000" dirty="0"/>
              <a:t>della bontà altrui e giudizio impietoso sui difetti del suo prossimo. Considera irraggiungibile il bene che vede e non tollera nell’altro ciò che non </a:t>
            </a:r>
            <a:r>
              <a:rPr lang="it-IT" sz="2000" dirty="0" smtClean="0"/>
              <a:t> sopporta </a:t>
            </a:r>
            <a:r>
              <a:rPr lang="it-IT" sz="2000" dirty="0"/>
              <a:t>di se stesso</a:t>
            </a:r>
            <a:r>
              <a:rPr lang="it-IT" sz="2000" dirty="0" smtClean="0"/>
              <a:t>.</a:t>
            </a:r>
          </a:p>
          <a:p>
            <a:pPr algn="r">
              <a:buNone/>
            </a:pPr>
            <a:endParaRPr lang="it-IT" sz="2000" dirty="0" smtClean="0"/>
          </a:p>
          <a:p>
            <a:pPr algn="r">
              <a:buNone/>
            </a:pPr>
            <a:r>
              <a:rPr lang="it-IT" sz="2000" dirty="0" smtClean="0"/>
              <a:t>In questo </a:t>
            </a:r>
            <a:r>
              <a:rPr lang="it-IT" sz="2000" dirty="0"/>
              <a:t>drammatico </a:t>
            </a:r>
            <a:r>
              <a:rPr lang="it-IT" sz="2000" dirty="0" smtClean="0"/>
              <a:t>contrasto </a:t>
            </a:r>
          </a:p>
          <a:p>
            <a:pPr algn="r">
              <a:buNone/>
            </a:pPr>
            <a:r>
              <a:rPr lang="it-IT" sz="2000" dirty="0" smtClean="0"/>
              <a:t>affondano </a:t>
            </a:r>
            <a:r>
              <a:rPr lang="it-IT" sz="2000" dirty="0"/>
              <a:t>le </a:t>
            </a:r>
            <a:r>
              <a:rPr lang="it-IT" sz="2000" dirty="0" smtClean="0"/>
              <a:t>radici</a:t>
            </a:r>
          </a:p>
          <a:p>
            <a:pPr algn="r">
              <a:buNone/>
            </a:pPr>
            <a:r>
              <a:rPr lang="it-IT" sz="2000" dirty="0" smtClean="0"/>
              <a:t>profonde dell’amore </a:t>
            </a:r>
            <a:r>
              <a:rPr lang="it-IT" sz="2000" dirty="0"/>
              <a:t>di sé e </a:t>
            </a:r>
            <a:r>
              <a:rPr lang="it-IT" sz="2000" dirty="0" smtClean="0"/>
              <a:t>dell’amore dell’altro</a:t>
            </a:r>
          </a:p>
          <a:p>
            <a:pPr algn="r">
              <a:buNone/>
            </a:pPr>
            <a:r>
              <a:rPr lang="it-IT" sz="2000" dirty="0" smtClean="0"/>
              <a:t> </a:t>
            </a:r>
            <a:r>
              <a:rPr lang="it-IT" sz="2000" dirty="0"/>
              <a:t>con tutto il loro potere di riconciliazione</a:t>
            </a:r>
            <a:r>
              <a:rPr lang="it-IT" sz="2000" dirty="0" smtClean="0"/>
              <a:t>,</a:t>
            </a:r>
          </a:p>
          <a:p>
            <a:pPr algn="r">
              <a:buNone/>
            </a:pPr>
            <a:r>
              <a:rPr lang="it-IT" sz="2000" dirty="0" smtClean="0"/>
              <a:t> </a:t>
            </a:r>
            <a:r>
              <a:rPr lang="it-IT" sz="2000" dirty="0"/>
              <a:t>di risanamento, di accoglienza. </a:t>
            </a:r>
          </a:p>
          <a:p>
            <a:endParaRPr lang="it-IT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2755"/>
            <a:ext cx="2305685" cy="386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pPr>
              <a:buNone/>
            </a:pPr>
            <a:r>
              <a:rPr lang="it-IT" sz="2400" dirty="0" smtClean="0"/>
              <a:t> </a:t>
            </a:r>
          </a:p>
          <a:p>
            <a:pPr>
              <a:buNone/>
            </a:pPr>
            <a:r>
              <a:rPr lang="it-IT" sz="2400" dirty="0" smtClean="0"/>
              <a:t> L’amore è un cammino, un susseguirsi di passi,</a:t>
            </a:r>
          </a:p>
          <a:p>
            <a:pPr>
              <a:buNone/>
            </a:pPr>
            <a:r>
              <a:rPr lang="it-IT" sz="2400" dirty="0" smtClean="0"/>
              <a:t> nessuno dei quali può essere saltato </a:t>
            </a:r>
          </a:p>
          <a:p>
            <a:pPr>
              <a:buNone/>
            </a:pPr>
            <a:r>
              <a:rPr lang="it-IT" sz="2400" dirty="0" smtClean="0"/>
              <a:t>se si vuole arrivare alla meta. </a:t>
            </a:r>
          </a:p>
          <a:p>
            <a:pPr>
              <a:buNone/>
            </a:pPr>
            <a:r>
              <a:rPr lang="it-IT" sz="2400" dirty="0" smtClean="0"/>
              <a:t>Il primo è il </a:t>
            </a:r>
            <a:r>
              <a:rPr lang="it-IT" sz="2400" i="1" dirty="0" smtClean="0"/>
              <a:t>passo della verità</a:t>
            </a:r>
            <a:r>
              <a:rPr lang="it-IT" sz="2400" dirty="0" smtClean="0"/>
              <a:t>:</a:t>
            </a:r>
          </a:p>
          <a:p>
            <a:pPr>
              <a:buNone/>
            </a:pPr>
            <a:r>
              <a:rPr lang="it-IT" sz="2400" dirty="0" smtClean="0"/>
              <a:t> avere il coraggio e l’umiltà di cuore di guardare</a:t>
            </a:r>
          </a:p>
          <a:p>
            <a:pPr>
              <a:buNone/>
            </a:pPr>
            <a:r>
              <a:rPr lang="it-IT" sz="2400" dirty="0" smtClean="0"/>
              <a:t> se stessi senza infingimenti. </a:t>
            </a:r>
            <a:endParaRPr lang="it-IT" sz="2400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857232"/>
            <a:ext cx="2305685" cy="386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Vuol dire comprendere con trasparenza</a:t>
            </a:r>
          </a:p>
          <a:p>
            <a:pPr>
              <a:buNone/>
            </a:pPr>
            <a:r>
              <a:rPr lang="it-IT" sz="2400" dirty="0" smtClean="0"/>
              <a:t> che le qualità che si scoprono, </a:t>
            </a:r>
          </a:p>
          <a:p>
            <a:pPr>
              <a:buNone/>
            </a:pPr>
            <a:r>
              <a:rPr lang="it-IT" sz="2400" dirty="0" smtClean="0"/>
              <a:t>significano gratitudine per il dono,</a:t>
            </a:r>
          </a:p>
          <a:p>
            <a:pPr>
              <a:buNone/>
            </a:pPr>
            <a:r>
              <a:rPr lang="it-IT" sz="2400" dirty="0" smtClean="0"/>
              <a:t> responsabilità per la messa a frutto,</a:t>
            </a:r>
          </a:p>
          <a:p>
            <a:pPr>
              <a:buNone/>
            </a:pPr>
            <a:r>
              <a:rPr lang="it-IT" sz="2400" dirty="0" smtClean="0"/>
              <a:t> impegno per la donazione. Vuol dire rendersi conto che i limiti, che si stagliano inevitabili, richiedono accettazione di sé, decisione per il miglioramento e il cambiamento, consapevolezza che il benessere degli altri </a:t>
            </a:r>
          </a:p>
          <a:p>
            <a:pPr>
              <a:buNone/>
            </a:pPr>
            <a:r>
              <a:rPr lang="it-IT" sz="2400" dirty="0" smtClean="0"/>
              <a:t>dipende in gran parte dal nostro migliorarci.</a:t>
            </a:r>
          </a:p>
          <a:p>
            <a:pPr>
              <a:buNone/>
            </a:pPr>
            <a:endParaRPr lang="it-IT" sz="2400" dirty="0" smtClean="0"/>
          </a:p>
          <a:p>
            <a:endParaRPr lang="it-IT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3313" name="irc_mi" descr="http://www.iubilaeummisericordiae.va/content/dam/gdm/images/Logo/jpg_low/portoghese.jpg/_jcr_content/renditions/cq5dam.web.1280.1280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950" y="0"/>
            <a:ext cx="23050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it-IT" sz="2400" dirty="0"/>
              <a:t>Il secondo è </a:t>
            </a:r>
            <a:r>
              <a:rPr lang="it-IT" sz="2400" i="1" dirty="0"/>
              <a:t>il passo del bene</a:t>
            </a:r>
            <a:r>
              <a:rPr lang="it-IT" sz="2400" dirty="0"/>
              <a:t>: gustare tutto il buono che c’è in noi stessi e scoprirlo e gustarlo negli altri.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Cogliere </a:t>
            </a:r>
            <a:r>
              <a:rPr lang="it-IT" sz="2400" dirty="0"/>
              <a:t>in se stessi e in loro la preziosità dei piccoli gesti,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delle </a:t>
            </a:r>
            <a:r>
              <a:rPr lang="it-IT" sz="2400" dirty="0"/>
              <a:t>attenzioni silenziose e gratuite,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delle </a:t>
            </a:r>
            <a:r>
              <a:rPr lang="it-IT" sz="2400" dirty="0"/>
              <a:t>presenze inaspettate, delle generosità luminose.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Tutte </a:t>
            </a:r>
            <a:r>
              <a:rPr lang="it-IT" sz="2400" dirty="0"/>
              <a:t>voci sottili e armoniose di una umanità piena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e </a:t>
            </a:r>
            <a:r>
              <a:rPr lang="it-IT" sz="2400" dirty="0"/>
              <a:t>aperta a ciò che vale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e </a:t>
            </a:r>
            <a:r>
              <a:rPr lang="it-IT" sz="2400" dirty="0"/>
              <a:t>capace di vivere se </a:t>
            </a:r>
            <a:r>
              <a:rPr lang="it-IT" sz="2400" dirty="0" smtClean="0"/>
              <a:t>stessa</a:t>
            </a:r>
          </a:p>
          <a:p>
            <a:pPr algn="r">
              <a:buNone/>
            </a:pPr>
            <a:r>
              <a:rPr lang="it-IT" sz="2400" dirty="0" smtClean="0"/>
              <a:t> </a:t>
            </a:r>
            <a:r>
              <a:rPr lang="it-IT" sz="2400" dirty="0"/>
              <a:t>in ciò che è chiamata ad essere.</a:t>
            </a:r>
          </a:p>
          <a:p>
            <a:endParaRPr lang="it-IT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2755"/>
            <a:ext cx="2305685" cy="386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/>
              <a:t>Il terzo passo è il </a:t>
            </a:r>
            <a:r>
              <a:rPr lang="it-IT" sz="2400" i="1" dirty="0"/>
              <a:t>passo della bellezza</a:t>
            </a:r>
            <a:r>
              <a:rPr lang="it-IT" sz="2400" dirty="0"/>
              <a:t>: scoprire con meraviglia e commozione che dal concime </a:t>
            </a:r>
            <a:r>
              <a:rPr lang="it-IT" sz="2400" dirty="0" smtClean="0"/>
              <a:t>delle </a:t>
            </a:r>
            <a:r>
              <a:rPr lang="it-IT" sz="2400" dirty="0"/>
              <a:t>proprie miserie e dei propri errori, </a:t>
            </a:r>
            <a:r>
              <a:rPr lang="it-IT" sz="2400" dirty="0" smtClean="0"/>
              <a:t>riconosciuti </a:t>
            </a:r>
            <a:r>
              <a:rPr lang="it-IT" sz="2400" dirty="0"/>
              <a:t>e rimediati</a:t>
            </a:r>
            <a:r>
              <a:rPr lang="it-IT" sz="2400" dirty="0" smtClean="0"/>
              <a:t>, </a:t>
            </a:r>
            <a:r>
              <a:rPr lang="it-IT" sz="2400" dirty="0"/>
              <a:t>nascono frutti e </a:t>
            </a:r>
            <a:r>
              <a:rPr lang="it-IT" sz="2400" dirty="0" smtClean="0"/>
              <a:t>fiori</a:t>
            </a:r>
          </a:p>
          <a:p>
            <a:pPr algn="r">
              <a:buNone/>
            </a:pPr>
            <a:r>
              <a:rPr lang="it-IT" sz="2400" dirty="0" smtClean="0"/>
              <a:t>che </a:t>
            </a:r>
            <a:r>
              <a:rPr lang="it-IT" sz="2400" dirty="0"/>
              <a:t>danno magnificenza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e </a:t>
            </a:r>
            <a:r>
              <a:rPr lang="it-IT" sz="2400" dirty="0"/>
              <a:t>profumo alla vita,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che </a:t>
            </a:r>
            <a:r>
              <a:rPr lang="it-IT" sz="2400" dirty="0"/>
              <a:t>la rendono realmente tale,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feconda</a:t>
            </a:r>
            <a:r>
              <a:rPr lang="it-IT" sz="2400" dirty="0"/>
              <a:t>, variegata, dinamica, creativa, </a:t>
            </a:r>
            <a:endParaRPr lang="it-IT" sz="2400" dirty="0" smtClean="0"/>
          </a:p>
          <a:p>
            <a:pPr algn="r">
              <a:buNone/>
            </a:pPr>
            <a:r>
              <a:rPr lang="it-IT" sz="2400" dirty="0" smtClean="0"/>
              <a:t>continuamente aperta</a:t>
            </a:r>
          </a:p>
          <a:p>
            <a:pPr algn="r">
              <a:buNone/>
            </a:pPr>
            <a:r>
              <a:rPr lang="it-IT" sz="2400" dirty="0" smtClean="0"/>
              <a:t> </a:t>
            </a:r>
            <a:r>
              <a:rPr lang="it-IT" sz="2400" dirty="0"/>
              <a:t>alla trasformazione e alla continuità</a:t>
            </a:r>
            <a:r>
              <a:rPr lang="it-IT" sz="2400" dirty="0" smtClean="0"/>
              <a:t>.</a:t>
            </a:r>
          </a:p>
          <a:p>
            <a:pPr algn="r">
              <a:buNone/>
            </a:pPr>
            <a:endParaRPr lang="it-IT" sz="2400" dirty="0"/>
          </a:p>
          <a:p>
            <a:endParaRPr lang="it-IT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786058"/>
            <a:ext cx="2305685" cy="386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000" dirty="0" smtClean="0"/>
              <a:t>Psicologia della Misericordia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it-IT" sz="2400" dirty="0" smtClean="0"/>
              <a:t>Questi tre passi, lunghi, lenti, faticosi da compiere, sono resi possibili dal sostentamento di un viatico, di un cibo per il viaggio, indispensabile, la </a:t>
            </a:r>
            <a:r>
              <a:rPr lang="it-IT" sz="2400" i="1" dirty="0" smtClean="0"/>
              <a:t>misericordia.</a:t>
            </a:r>
          </a:p>
          <a:p>
            <a:pPr algn="r">
              <a:buNone/>
            </a:pPr>
            <a:r>
              <a:rPr lang="it-IT" sz="2400" i="1" dirty="0" smtClean="0"/>
              <a:t> </a:t>
            </a:r>
          </a:p>
          <a:p>
            <a:pPr algn="r">
              <a:buNone/>
            </a:pPr>
            <a:r>
              <a:rPr lang="it-IT" sz="2400" dirty="0" smtClean="0"/>
              <a:t>È il volto dell’amore che si prende a cuore</a:t>
            </a:r>
          </a:p>
          <a:p>
            <a:pPr algn="r">
              <a:buNone/>
            </a:pPr>
            <a:r>
              <a:rPr lang="it-IT" sz="2400" dirty="0" smtClean="0"/>
              <a:t> la miseria propria e altrui, </a:t>
            </a:r>
          </a:p>
          <a:p>
            <a:pPr algn="r">
              <a:buNone/>
            </a:pPr>
            <a:r>
              <a:rPr lang="it-IT" sz="2400" dirty="0" smtClean="0"/>
              <a:t>che non guarda alle meschinità, </a:t>
            </a:r>
          </a:p>
          <a:p>
            <a:pPr algn="r">
              <a:buNone/>
            </a:pPr>
            <a:r>
              <a:rPr lang="it-IT" sz="2400" dirty="0" smtClean="0"/>
              <a:t>agli errori, alle incapacità con ribrezzo, </a:t>
            </a:r>
          </a:p>
          <a:p>
            <a:pPr algn="r">
              <a:buNone/>
            </a:pPr>
            <a:r>
              <a:rPr lang="it-IT" sz="2400" dirty="0" smtClean="0"/>
              <a:t>vergogna, intolleranza, </a:t>
            </a:r>
          </a:p>
          <a:p>
            <a:pPr algn="r"/>
            <a:r>
              <a:rPr lang="it-IT" sz="2400" dirty="0" smtClean="0"/>
              <a:t>senso di </a:t>
            </a:r>
            <a:r>
              <a:rPr lang="it-IT" sz="2400" dirty="0"/>
              <a:t>impotenza e di </a:t>
            </a:r>
            <a:r>
              <a:rPr lang="it-IT" sz="2400" dirty="0" smtClean="0"/>
              <a:t>inevitabilità</a:t>
            </a:r>
          </a:p>
          <a:p>
            <a:pPr algn="r"/>
            <a:endParaRPr lang="it-IT" sz="2400" dirty="0"/>
          </a:p>
        </p:txBody>
      </p:sp>
      <p:pic>
        <p:nvPicPr>
          <p:cNvPr id="4" name="irc_mi" descr="http://www.iubilaeummisericordiae.va/content/dam/gdm/images/Logo/jpg_low/portoghese.jpg/_jcr_content/renditions/cq5dam.web.1280.1280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571744"/>
            <a:ext cx="2305685" cy="386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1014</Words>
  <Application>Microsoft Office PowerPoint</Application>
  <PresentationFormat>Presentazione su schermo (4:3)</PresentationFormat>
  <Paragraphs>163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Psicologia della Misericordia   </vt:lpstr>
      <vt:lpstr>Psicologia della Misericordia  </vt:lpstr>
      <vt:lpstr>Psicologia della Misericordia</vt:lpstr>
      <vt:lpstr>Psicologia della Misericordia</vt:lpstr>
      <vt:lpstr>Psicologia della Misericordia </vt:lpstr>
      <vt:lpstr>Psicologia della Misericordia</vt:lpstr>
      <vt:lpstr>Psicologia della Misericordia</vt:lpstr>
      <vt:lpstr>Psicologia della Misericordia</vt:lpstr>
      <vt:lpstr>Psicologia della Misericordia</vt:lpstr>
      <vt:lpstr>Psicologia della Misericordia</vt:lpstr>
      <vt:lpstr> </vt:lpstr>
      <vt:lpstr>Psicologia della Misericordia</vt:lpstr>
      <vt:lpstr>Psicologia della misericordia</vt:lpstr>
      <vt:lpstr>Psicologia della Misericordia</vt:lpstr>
      <vt:lpstr>Psicologia della Misericordia</vt:lpstr>
      <vt:lpstr>Psicologia della Misericordia</vt:lpstr>
      <vt:lpstr>Psicologia della Misericordia</vt:lpstr>
      <vt:lpstr>Psicologia della Misericordia</vt:lpstr>
      <vt:lpstr>Psicologia della Misericordia</vt:lpstr>
      <vt:lpstr>Psicologia della Misericordia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della Misericordia</dc:title>
  <dc:creator>Rossana</dc:creator>
  <cp:lastModifiedBy>Rossana</cp:lastModifiedBy>
  <cp:revision>31</cp:revision>
  <dcterms:created xsi:type="dcterms:W3CDTF">2016-02-07T09:25:05Z</dcterms:created>
  <dcterms:modified xsi:type="dcterms:W3CDTF">2016-02-08T13:09:59Z</dcterms:modified>
</cp:coreProperties>
</file>